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Anton"/>
      <p:regular r:id="rId25"/>
    </p:embeddedFont>
    <p:embeddedFont>
      <p:font typeface="Fira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t+ZJ2fBntYsgJbBy8aXmezZv+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regular.fntdata"/><Relationship Id="rId25" Type="http://schemas.openxmlformats.org/officeDocument/2006/relationships/font" Target="fonts/Anton-regular.fntdata"/><Relationship Id="rId28" Type="http://schemas.openxmlformats.org/officeDocument/2006/relationships/font" Target="fonts/FiraSans-italic.fntdata"/><Relationship Id="rId27" Type="http://schemas.openxmlformats.org/officeDocument/2006/relationships/font" Target="fonts/Fira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2"/>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2"/>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31"/>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1"/>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3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32"/>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2"/>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3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33"/>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3"/>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3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sp>
        <p:nvSpPr>
          <p:cNvPr id="59" name="Google Shape;59;p34"/>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4"/>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3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sp>
        <p:nvSpPr>
          <p:cNvPr id="63" name="Google Shape;63;p35"/>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5"/>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3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sp>
        <p:nvSpPr>
          <p:cNvPr id="67" name="Google Shape;67;p36"/>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6"/>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3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70" name="Shape 70"/>
        <p:cNvGrpSpPr/>
        <p:nvPr/>
      </p:nvGrpSpPr>
      <p:grpSpPr>
        <a:xfrm>
          <a:off x="0" y="0"/>
          <a:ext cx="0" cy="0"/>
          <a:chOff x="0" y="0"/>
          <a:chExt cx="0" cy="0"/>
        </a:xfrm>
      </p:grpSpPr>
      <p:sp>
        <p:nvSpPr>
          <p:cNvPr id="71" name="Google Shape;71;p37"/>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7"/>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3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74" name="Shape 74"/>
        <p:cNvGrpSpPr/>
        <p:nvPr/>
      </p:nvGrpSpPr>
      <p:grpSpPr>
        <a:xfrm>
          <a:off x="0" y="0"/>
          <a:ext cx="0" cy="0"/>
          <a:chOff x="0" y="0"/>
          <a:chExt cx="0" cy="0"/>
        </a:xfrm>
      </p:grpSpPr>
      <p:sp>
        <p:nvSpPr>
          <p:cNvPr id="75" name="Google Shape;75;p38"/>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8"/>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3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78" name="Shape 78"/>
        <p:cNvGrpSpPr/>
        <p:nvPr/>
      </p:nvGrpSpPr>
      <p:grpSpPr>
        <a:xfrm>
          <a:off x="0" y="0"/>
          <a:ext cx="0" cy="0"/>
          <a:chOff x="0" y="0"/>
          <a:chExt cx="0" cy="0"/>
        </a:xfrm>
      </p:grpSpPr>
      <p:sp>
        <p:nvSpPr>
          <p:cNvPr id="79" name="Google Shape;79;p39"/>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9"/>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3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2" name="Shape 82"/>
        <p:cNvGrpSpPr/>
        <p:nvPr/>
      </p:nvGrpSpPr>
      <p:grpSpPr>
        <a:xfrm>
          <a:off x="0" y="0"/>
          <a:ext cx="0" cy="0"/>
          <a:chOff x="0" y="0"/>
          <a:chExt cx="0" cy="0"/>
        </a:xfrm>
      </p:grpSpPr>
      <p:sp>
        <p:nvSpPr>
          <p:cNvPr id="83" name="Google Shape;83;p40"/>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0"/>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4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23"/>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3"/>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86" name="Shape 86"/>
        <p:cNvGrpSpPr/>
        <p:nvPr/>
      </p:nvGrpSpPr>
      <p:grpSpPr>
        <a:xfrm>
          <a:off x="0" y="0"/>
          <a:ext cx="0" cy="0"/>
          <a:chOff x="0" y="0"/>
          <a:chExt cx="0" cy="0"/>
        </a:xfrm>
      </p:grpSpPr>
      <p:sp>
        <p:nvSpPr>
          <p:cNvPr id="87" name="Google Shape;87;p41"/>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1"/>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4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0" name="Shape 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24"/>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4"/>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25"/>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5"/>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26"/>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6"/>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27"/>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7"/>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28"/>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8"/>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29"/>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9"/>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30"/>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0"/>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7" name="Google Shape;97;p1"/>
          <p:cNvSpPr/>
          <p:nvPr/>
        </p:nvSpPr>
        <p:spPr>
          <a:xfrm>
            <a:off x="793790" y="2132767"/>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 Ingeniería de Software </a:t>
            </a:r>
            <a:endParaRPr b="0" i="0" sz="3900" u="none" cap="none" strike="noStrike"/>
          </a:p>
        </p:txBody>
      </p:sp>
      <p:sp>
        <p:nvSpPr>
          <p:cNvPr id="98" name="Google Shape;98;p1"/>
          <p:cNvSpPr/>
          <p:nvPr/>
        </p:nvSpPr>
        <p:spPr>
          <a:xfrm>
            <a:off x="793790" y="3050500"/>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Proyecto Edutech</a:t>
            </a:r>
            <a:endParaRPr b="0" i="0" sz="3900" u="none" cap="none" strike="noStrike"/>
          </a:p>
        </p:txBody>
      </p:sp>
      <p:sp>
        <p:nvSpPr>
          <p:cNvPr id="99" name="Google Shape;99;p1"/>
          <p:cNvSpPr/>
          <p:nvPr/>
        </p:nvSpPr>
        <p:spPr>
          <a:xfrm>
            <a:off x="793790" y="3968234"/>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SzPts val="1550"/>
              <a:buFont typeface="Arial"/>
              <a:buNone/>
            </a:pPr>
            <a:r>
              <a:t/>
            </a:r>
            <a:endParaRPr b="0" i="0" sz="1550" u="none" cap="none" strike="noStrike"/>
          </a:p>
        </p:txBody>
      </p:sp>
      <p:sp>
        <p:nvSpPr>
          <p:cNvPr id="100" name="Google Shape;100;p1"/>
          <p:cNvSpPr/>
          <p:nvPr/>
        </p:nvSpPr>
        <p:spPr>
          <a:xfrm>
            <a:off x="793790" y="4509016"/>
            <a:ext cx="7556421"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Este informe documenta las acciones para validar la calidad de un prototipo funcional, utilizando un plan de pruebas basado en la norma ISO/IEC 25000 y un control de cambios para asegurar la trazabilidad de las modificaciones. Estas actividades verifican el cumplimiento de los requisitos funcionales y no funcionales definidos por el usuario.</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0"/>
          <p:cNvSpPr/>
          <p:nvPr/>
        </p:nvSpPr>
        <p:spPr>
          <a:xfrm>
            <a:off x="605671" y="416362"/>
            <a:ext cx="3786068" cy="473273"/>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FA95AF"/>
              </a:buClr>
              <a:buSzPts val="2950"/>
              <a:buFont typeface="Anton"/>
              <a:buNone/>
            </a:pPr>
            <a:r>
              <a:rPr b="0" i="0" lang="en-US" sz="2950" u="none" cap="none" strike="noStrike">
                <a:solidFill>
                  <a:srgbClr val="FA95AF"/>
                </a:solidFill>
                <a:latin typeface="Anton"/>
                <a:ea typeface="Anton"/>
                <a:cs typeface="Anton"/>
                <a:sym typeface="Anton"/>
              </a:rPr>
              <a:t>Ejemplo Alumno</a:t>
            </a:r>
            <a:endParaRPr b="0" i="0" sz="2950" u="none" cap="none" strike="noStrike"/>
          </a:p>
        </p:txBody>
      </p:sp>
      <p:pic>
        <p:nvPicPr>
          <p:cNvPr descr="preencoded.png" id="244" name="Google Shape;244;p10"/>
          <p:cNvPicPr preferRelativeResize="0"/>
          <p:nvPr/>
        </p:nvPicPr>
        <p:blipFill rotWithShape="1">
          <a:blip r:embed="rId3">
            <a:alphaModFix/>
          </a:blip>
          <a:srcRect b="0" l="0" r="0" t="0"/>
          <a:stretch/>
        </p:blipFill>
        <p:spPr>
          <a:xfrm>
            <a:off x="605675" y="1026801"/>
            <a:ext cx="13419050" cy="6841201"/>
          </a:xfrm>
          <a:prstGeom prst="rect">
            <a:avLst/>
          </a:prstGeom>
          <a:noFill/>
          <a:ln>
            <a:noFill/>
          </a:ln>
        </p:spPr>
      </p:pic>
      <p:sp>
        <p:nvSpPr>
          <p:cNvPr id="245" name="Google Shape;245;p10"/>
          <p:cNvSpPr/>
          <p:nvPr/>
        </p:nvSpPr>
        <p:spPr>
          <a:xfrm>
            <a:off x="605671" y="8737521"/>
            <a:ext cx="13419058" cy="242292"/>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SzPts val="1150"/>
              <a:buFont typeface="Arial"/>
              <a:buNone/>
            </a:pPr>
            <a:r>
              <a:t/>
            </a:r>
            <a:endParaRPr b="0" i="0" sz="11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1"/>
          <p:cNvSpPr/>
          <p:nvPr/>
        </p:nvSpPr>
        <p:spPr>
          <a:xfrm>
            <a:off x="592217" y="407194"/>
            <a:ext cx="3701772" cy="462677"/>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FA95AF"/>
              </a:buClr>
              <a:buSzPts val="2900"/>
              <a:buFont typeface="Anton"/>
              <a:buNone/>
            </a:pPr>
            <a:r>
              <a:rPr b="0" i="0" lang="en-US" sz="2900" u="none" cap="none" strike="noStrike">
                <a:solidFill>
                  <a:srgbClr val="FA95AF"/>
                </a:solidFill>
                <a:latin typeface="Anton"/>
                <a:ea typeface="Anton"/>
                <a:cs typeface="Anton"/>
                <a:sym typeface="Anton"/>
              </a:rPr>
              <a:t>Opciones del alumno</a:t>
            </a:r>
            <a:endParaRPr b="0" i="0" sz="2900" u="none" cap="none" strike="noStrike"/>
          </a:p>
        </p:txBody>
      </p:sp>
      <p:pic>
        <p:nvPicPr>
          <p:cNvPr descr="preencoded.png" id="252" name="Google Shape;252;p11"/>
          <p:cNvPicPr preferRelativeResize="0"/>
          <p:nvPr/>
        </p:nvPicPr>
        <p:blipFill rotWithShape="1">
          <a:blip r:embed="rId3">
            <a:alphaModFix/>
          </a:blip>
          <a:srcRect b="0" l="0" r="0" t="0"/>
          <a:stretch/>
        </p:blipFill>
        <p:spPr>
          <a:xfrm>
            <a:off x="592225" y="1141050"/>
            <a:ext cx="12882322" cy="6452651"/>
          </a:xfrm>
          <a:prstGeom prst="rect">
            <a:avLst/>
          </a:prstGeom>
          <a:noFill/>
          <a:ln>
            <a:noFill/>
          </a:ln>
        </p:spPr>
      </p:pic>
      <p:sp>
        <p:nvSpPr>
          <p:cNvPr id="253" name="Google Shape;253;p11"/>
          <p:cNvSpPr/>
          <p:nvPr/>
        </p:nvSpPr>
        <p:spPr>
          <a:xfrm>
            <a:off x="592217" y="8551069"/>
            <a:ext cx="13445966" cy="23693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SzPts val="1150"/>
              <a:buFont typeface="Arial"/>
              <a:buNone/>
            </a:pPr>
            <a:r>
              <a:t/>
            </a:r>
            <a:endParaRPr b="0" i="0" sz="11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2"/>
          <p:cNvSpPr/>
          <p:nvPr/>
        </p:nvSpPr>
        <p:spPr>
          <a:xfrm>
            <a:off x="570786" y="392430"/>
            <a:ext cx="3720108" cy="44588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A95AF"/>
              </a:buClr>
              <a:buSzPts val="2800"/>
              <a:buFont typeface="Anton"/>
              <a:buNone/>
            </a:pPr>
            <a:r>
              <a:rPr b="0" i="0" lang="en-US" sz="2800" u="none" cap="none" strike="noStrike">
                <a:solidFill>
                  <a:srgbClr val="FA95AF"/>
                </a:solidFill>
                <a:latin typeface="Anton"/>
                <a:ea typeface="Anton"/>
                <a:cs typeface="Anton"/>
                <a:sym typeface="Anton"/>
              </a:rPr>
              <a:t>Gestión de cuenta Alumno</a:t>
            </a:r>
            <a:endParaRPr b="0" i="0" sz="2800" u="none" cap="none" strike="noStrike"/>
          </a:p>
        </p:txBody>
      </p:sp>
      <p:pic>
        <p:nvPicPr>
          <p:cNvPr descr="preencoded.png" id="260" name="Google Shape;260;p12"/>
          <p:cNvPicPr preferRelativeResize="0"/>
          <p:nvPr/>
        </p:nvPicPr>
        <p:blipFill rotWithShape="1">
          <a:blip r:embed="rId3">
            <a:alphaModFix/>
          </a:blip>
          <a:srcRect b="0" l="0" r="0" t="0"/>
          <a:stretch/>
        </p:blipFill>
        <p:spPr>
          <a:xfrm>
            <a:off x="570786" y="1123712"/>
            <a:ext cx="11933396" cy="6903125"/>
          </a:xfrm>
          <a:prstGeom prst="rect">
            <a:avLst/>
          </a:prstGeom>
          <a:noFill/>
          <a:ln>
            <a:noFill/>
          </a:ln>
        </p:spPr>
      </p:pic>
      <p:sp>
        <p:nvSpPr>
          <p:cNvPr id="261" name="Google Shape;261;p12"/>
          <p:cNvSpPr/>
          <p:nvPr/>
        </p:nvSpPr>
        <p:spPr>
          <a:xfrm>
            <a:off x="570786" y="8187333"/>
            <a:ext cx="13488829" cy="2283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p:nvPr/>
        </p:nvSpPr>
        <p:spPr>
          <a:xfrm>
            <a:off x="630674" y="433626"/>
            <a:ext cx="4040267" cy="492681"/>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FA95AF"/>
              </a:buClr>
              <a:buSzPts val="3100"/>
              <a:buFont typeface="Anton"/>
              <a:buNone/>
            </a:pPr>
            <a:r>
              <a:rPr b="0" i="0" lang="en-US" sz="3100" u="none" cap="none" strike="noStrike">
                <a:solidFill>
                  <a:srgbClr val="FA95AF"/>
                </a:solidFill>
                <a:latin typeface="Anton"/>
                <a:ea typeface="Anton"/>
                <a:cs typeface="Anton"/>
                <a:sym typeface="Anton"/>
              </a:rPr>
              <a:t>Cursos Inscritos Alumnos</a:t>
            </a:r>
            <a:endParaRPr b="0" i="0" sz="3100" u="none" cap="none" strike="noStrike"/>
          </a:p>
        </p:txBody>
      </p:sp>
      <p:pic>
        <p:nvPicPr>
          <p:cNvPr descr="preencoded.png" id="268" name="Google Shape;268;p13"/>
          <p:cNvPicPr preferRelativeResize="0"/>
          <p:nvPr/>
        </p:nvPicPr>
        <p:blipFill rotWithShape="1">
          <a:blip r:embed="rId3">
            <a:alphaModFix/>
          </a:blip>
          <a:srcRect b="0" l="0" r="0" t="0"/>
          <a:stretch/>
        </p:blipFill>
        <p:spPr>
          <a:xfrm>
            <a:off x="630675" y="1191701"/>
            <a:ext cx="13369048" cy="6638901"/>
          </a:xfrm>
          <a:prstGeom prst="rect">
            <a:avLst/>
          </a:prstGeom>
          <a:noFill/>
          <a:ln>
            <a:noFill/>
          </a:ln>
        </p:spPr>
      </p:pic>
      <p:sp>
        <p:nvSpPr>
          <p:cNvPr id="269" name="Google Shape;269;p13"/>
          <p:cNvSpPr/>
          <p:nvPr/>
        </p:nvSpPr>
        <p:spPr>
          <a:xfrm>
            <a:off x="630674" y="8503920"/>
            <a:ext cx="13369052" cy="2521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
          <p:cNvSpPr/>
          <p:nvPr/>
        </p:nvSpPr>
        <p:spPr>
          <a:xfrm>
            <a:off x="643176" y="442079"/>
            <a:ext cx="4019907" cy="502444"/>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FA95AF"/>
              </a:buClr>
              <a:buSzPts val="3150"/>
              <a:buFont typeface="Anton"/>
              <a:buNone/>
            </a:pPr>
            <a:r>
              <a:rPr b="0" i="0" lang="en-US" sz="3150" u="none" cap="none" strike="noStrike">
                <a:solidFill>
                  <a:srgbClr val="FA95AF"/>
                </a:solidFill>
                <a:latin typeface="Anton"/>
                <a:ea typeface="Anton"/>
                <a:cs typeface="Anton"/>
                <a:sym typeface="Anton"/>
              </a:rPr>
              <a:t>Buscar Cursos Alumno</a:t>
            </a:r>
            <a:endParaRPr b="0" i="0" sz="3150" u="none" cap="none" strike="noStrike"/>
          </a:p>
        </p:txBody>
      </p:sp>
      <p:pic>
        <p:nvPicPr>
          <p:cNvPr descr="preencoded.png" id="276" name="Google Shape;276;p14"/>
          <p:cNvPicPr preferRelativeResize="0"/>
          <p:nvPr/>
        </p:nvPicPr>
        <p:blipFill rotWithShape="1">
          <a:blip r:embed="rId3">
            <a:alphaModFix/>
          </a:blip>
          <a:srcRect b="0" l="0" r="0" t="0"/>
          <a:stretch/>
        </p:blipFill>
        <p:spPr>
          <a:xfrm>
            <a:off x="643175" y="1266101"/>
            <a:ext cx="13344047" cy="6614373"/>
          </a:xfrm>
          <a:prstGeom prst="rect">
            <a:avLst/>
          </a:prstGeom>
          <a:noFill/>
          <a:ln>
            <a:noFill/>
          </a:ln>
        </p:spPr>
      </p:pic>
      <p:sp>
        <p:nvSpPr>
          <p:cNvPr id="277" name="Google Shape;277;p14"/>
          <p:cNvSpPr/>
          <p:nvPr/>
        </p:nvSpPr>
        <p:spPr>
          <a:xfrm>
            <a:off x="643176" y="8396883"/>
            <a:ext cx="13344049" cy="25729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5"/>
          <p:cNvSpPr/>
          <p:nvPr/>
        </p:nvSpPr>
        <p:spPr>
          <a:xfrm>
            <a:off x="617815" y="424696"/>
            <a:ext cx="3861792" cy="48279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A95AF"/>
              </a:buClr>
              <a:buSzPts val="3000"/>
              <a:buFont typeface="Anton"/>
              <a:buNone/>
            </a:pPr>
            <a:r>
              <a:rPr b="0" i="0" lang="en-US" sz="3000" u="none" cap="none" strike="noStrike">
                <a:solidFill>
                  <a:srgbClr val="FA95AF"/>
                </a:solidFill>
                <a:latin typeface="Anton"/>
                <a:ea typeface="Anton"/>
                <a:cs typeface="Anton"/>
                <a:sym typeface="Anton"/>
              </a:rPr>
              <a:t>Ejemplo Informática</a:t>
            </a:r>
            <a:endParaRPr b="0" i="0" sz="3000" u="none" cap="none" strike="noStrike"/>
          </a:p>
        </p:txBody>
      </p:sp>
      <p:pic>
        <p:nvPicPr>
          <p:cNvPr descr="preencoded.png" id="284" name="Google Shape;284;p15"/>
          <p:cNvPicPr preferRelativeResize="0"/>
          <p:nvPr/>
        </p:nvPicPr>
        <p:blipFill rotWithShape="1">
          <a:blip r:embed="rId3">
            <a:alphaModFix/>
          </a:blip>
          <a:srcRect b="0" l="0" r="0" t="0"/>
          <a:stretch/>
        </p:blipFill>
        <p:spPr>
          <a:xfrm>
            <a:off x="617825" y="1216349"/>
            <a:ext cx="13394752" cy="6651649"/>
          </a:xfrm>
          <a:prstGeom prst="rect">
            <a:avLst/>
          </a:prstGeom>
          <a:noFill/>
          <a:ln>
            <a:noFill/>
          </a:ln>
        </p:spPr>
      </p:pic>
      <p:sp>
        <p:nvSpPr>
          <p:cNvPr id="285" name="Google Shape;285;p15"/>
          <p:cNvSpPr/>
          <p:nvPr/>
        </p:nvSpPr>
        <p:spPr>
          <a:xfrm>
            <a:off x="617815" y="8620006"/>
            <a:ext cx="13394769" cy="247055"/>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p:nvPr/>
        </p:nvSpPr>
        <p:spPr>
          <a:xfrm>
            <a:off x="664488" y="456724"/>
            <a:ext cx="4153019" cy="519113"/>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FA95AF"/>
              </a:buClr>
              <a:buSzPts val="3250"/>
              <a:buFont typeface="Anton"/>
              <a:buNone/>
            </a:pPr>
            <a:r>
              <a:rPr b="0" i="0" lang="en-US" sz="3250" u="none" cap="none" strike="noStrike">
                <a:solidFill>
                  <a:srgbClr val="FA95AF"/>
                </a:solidFill>
                <a:latin typeface="Anton"/>
                <a:ea typeface="Anton"/>
                <a:cs typeface="Anton"/>
                <a:sym typeface="Anton"/>
              </a:rPr>
              <a:t>Ingeniería de software</a:t>
            </a:r>
            <a:endParaRPr b="0" i="0" sz="3250" u="none" cap="none" strike="noStrike"/>
          </a:p>
        </p:txBody>
      </p:sp>
      <p:pic>
        <p:nvPicPr>
          <p:cNvPr descr="preencoded.png" id="292" name="Google Shape;292;p16"/>
          <p:cNvPicPr preferRelativeResize="0"/>
          <p:nvPr/>
        </p:nvPicPr>
        <p:blipFill rotWithShape="1">
          <a:blip r:embed="rId3">
            <a:alphaModFix/>
          </a:blip>
          <a:srcRect b="0" l="0" r="0" t="0"/>
          <a:stretch/>
        </p:blipFill>
        <p:spPr>
          <a:xfrm>
            <a:off x="664500" y="1308025"/>
            <a:ext cx="13301401" cy="6558748"/>
          </a:xfrm>
          <a:prstGeom prst="rect">
            <a:avLst/>
          </a:prstGeom>
          <a:noFill/>
          <a:ln>
            <a:noFill/>
          </a:ln>
        </p:spPr>
      </p:pic>
      <p:sp>
        <p:nvSpPr>
          <p:cNvPr id="293" name="Google Shape;293;p16"/>
          <p:cNvSpPr/>
          <p:nvPr/>
        </p:nvSpPr>
        <p:spPr>
          <a:xfrm>
            <a:off x="664488" y="8222694"/>
            <a:ext cx="13301424" cy="265747"/>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SzPts val="1300"/>
              <a:buFont typeface="Arial"/>
              <a:buNone/>
            </a:pPr>
            <a:r>
              <a:t/>
            </a:r>
            <a:endParaRPr b="0" i="0" sz="13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7"/>
          <p:cNvSpPr/>
          <p:nvPr/>
        </p:nvSpPr>
        <p:spPr>
          <a:xfrm>
            <a:off x="523756" y="360045"/>
            <a:ext cx="3877508" cy="409218"/>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FA95AF"/>
              </a:buClr>
              <a:buSzPts val="2550"/>
              <a:buFont typeface="Anton"/>
              <a:buNone/>
            </a:pPr>
            <a:r>
              <a:rPr b="0" i="0" lang="en-US" sz="2550" u="none" cap="none" strike="noStrike">
                <a:solidFill>
                  <a:srgbClr val="FA95AF"/>
                </a:solidFill>
                <a:latin typeface="Anton"/>
                <a:ea typeface="Anton"/>
                <a:cs typeface="Anton"/>
                <a:sym typeface="Anton"/>
              </a:rPr>
              <a:t>Curso inscrito correctamente</a:t>
            </a:r>
            <a:endParaRPr b="0" i="0" sz="2550" u="none" cap="none" strike="noStrike"/>
          </a:p>
        </p:txBody>
      </p:sp>
      <p:pic>
        <p:nvPicPr>
          <p:cNvPr descr="preencoded.png" id="300" name="Google Shape;300;p17"/>
          <p:cNvPicPr preferRelativeResize="0"/>
          <p:nvPr/>
        </p:nvPicPr>
        <p:blipFill rotWithShape="1">
          <a:blip r:embed="rId3">
            <a:alphaModFix/>
          </a:blip>
          <a:srcRect b="0" l="0" r="0" t="0"/>
          <a:stretch/>
        </p:blipFill>
        <p:spPr>
          <a:xfrm>
            <a:off x="1802494" y="881456"/>
            <a:ext cx="11025424" cy="6867287"/>
          </a:xfrm>
          <a:prstGeom prst="rect">
            <a:avLst/>
          </a:prstGeom>
          <a:noFill/>
          <a:ln>
            <a:noFill/>
          </a:ln>
        </p:spPr>
      </p:pic>
      <p:sp>
        <p:nvSpPr>
          <p:cNvPr id="301" name="Google Shape;301;p17"/>
          <p:cNvSpPr/>
          <p:nvPr/>
        </p:nvSpPr>
        <p:spPr>
          <a:xfrm>
            <a:off x="523756" y="8045648"/>
            <a:ext cx="13582888" cy="20955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000"/>
              <a:buFont typeface="Arial"/>
              <a:buNone/>
            </a:pPr>
            <a:r>
              <a:t/>
            </a:r>
            <a:endParaRPr b="0" i="0" sz="10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p:nvPr/>
        </p:nvSpPr>
        <p:spPr>
          <a:xfrm>
            <a:off x="655677" y="450771"/>
            <a:ext cx="4098250" cy="51220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A95AF"/>
              </a:buClr>
              <a:buSzPts val="3200"/>
              <a:buFont typeface="Anton"/>
              <a:buNone/>
            </a:pPr>
            <a:r>
              <a:rPr b="0" i="0" lang="en-US" sz="3200" u="none" cap="none" strike="noStrike">
                <a:solidFill>
                  <a:srgbClr val="FA95AF"/>
                </a:solidFill>
                <a:latin typeface="Anton"/>
                <a:ea typeface="Anton"/>
                <a:cs typeface="Anton"/>
                <a:sym typeface="Anton"/>
              </a:rPr>
              <a:t>Opciones del docente</a:t>
            </a:r>
            <a:endParaRPr b="0" i="0" sz="3200" u="none" cap="none" strike="noStrike"/>
          </a:p>
        </p:txBody>
      </p:sp>
      <p:pic>
        <p:nvPicPr>
          <p:cNvPr descr="preencoded.png" id="308" name="Google Shape;308;p18"/>
          <p:cNvPicPr preferRelativeResize="0"/>
          <p:nvPr/>
        </p:nvPicPr>
        <p:blipFill rotWithShape="1">
          <a:blip r:embed="rId3">
            <a:alphaModFix/>
          </a:blip>
          <a:srcRect b="0" l="0" r="0" t="0"/>
          <a:stretch/>
        </p:blipFill>
        <p:spPr>
          <a:xfrm>
            <a:off x="655675" y="1290750"/>
            <a:ext cx="13319052" cy="6539852"/>
          </a:xfrm>
          <a:prstGeom prst="rect">
            <a:avLst/>
          </a:prstGeom>
          <a:noFill/>
          <a:ln>
            <a:noFill/>
          </a:ln>
        </p:spPr>
      </p:pic>
      <p:sp>
        <p:nvSpPr>
          <p:cNvPr id="309" name="Google Shape;309;p18"/>
          <p:cNvSpPr/>
          <p:nvPr/>
        </p:nvSpPr>
        <p:spPr>
          <a:xfrm>
            <a:off x="655677" y="8291989"/>
            <a:ext cx="13319046" cy="262295"/>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SzPts val="1250"/>
              <a:buFont typeface="Arial"/>
              <a:buNone/>
            </a:pPr>
            <a:r>
              <a:t/>
            </a:r>
            <a:endParaRPr b="0" i="0" sz="12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p:nvPr/>
        </p:nvSpPr>
        <p:spPr>
          <a:xfrm>
            <a:off x="793790" y="1884045"/>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Control de Cambios </a:t>
            </a:r>
            <a:endParaRPr b="0" i="0" sz="3900" u="none" cap="none" strike="noStrike"/>
          </a:p>
        </p:txBody>
      </p:sp>
      <p:sp>
        <p:nvSpPr>
          <p:cNvPr id="316" name="Google Shape;316;p19"/>
          <p:cNvSpPr/>
          <p:nvPr/>
        </p:nvSpPr>
        <p:spPr>
          <a:xfrm>
            <a:off x="793790" y="2900958"/>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La planilla de control de cambios documenta todas las modificaciones realizadas al prototipo funcional, asegurando la trazabilidad de cada versión.</a:t>
            </a:r>
            <a:endParaRPr b="0" i="0" sz="1550" u="none" cap="none" strike="noStrike"/>
          </a:p>
        </p:txBody>
      </p:sp>
      <p:sp>
        <p:nvSpPr>
          <p:cNvPr id="317" name="Google Shape;317;p19"/>
          <p:cNvSpPr/>
          <p:nvPr/>
        </p:nvSpPr>
        <p:spPr>
          <a:xfrm>
            <a:off x="793790" y="3759279"/>
            <a:ext cx="13042821" cy="1727954"/>
          </a:xfrm>
          <a:prstGeom prst="roundRect">
            <a:avLst>
              <a:gd fmla="val 172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801410" y="3766899"/>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1000125" y="3893582"/>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v1.0</a:t>
            </a:r>
            <a:endParaRPr b="0" i="0" sz="1550" u="none" cap="none" strike="noStrike"/>
          </a:p>
        </p:txBody>
      </p:sp>
      <p:sp>
        <p:nvSpPr>
          <p:cNvPr id="320" name="Google Shape;320;p19"/>
          <p:cNvSpPr/>
          <p:nvPr/>
        </p:nvSpPr>
        <p:spPr>
          <a:xfrm>
            <a:off x="3609380"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01/06/2025</a:t>
            </a:r>
            <a:endParaRPr b="0" i="0" sz="1550" u="none" cap="none" strike="noStrike"/>
          </a:p>
        </p:txBody>
      </p:sp>
      <p:sp>
        <p:nvSpPr>
          <p:cNvPr id="321" name="Google Shape;321;p19"/>
          <p:cNvSpPr/>
          <p:nvPr/>
        </p:nvSpPr>
        <p:spPr>
          <a:xfrm>
            <a:off x="6214824"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Prototipo inicial</a:t>
            </a:r>
            <a:endParaRPr b="0" i="0" sz="1550" u="none" cap="none" strike="noStrike"/>
          </a:p>
        </p:txBody>
      </p:sp>
      <p:sp>
        <p:nvSpPr>
          <p:cNvPr id="322" name="Google Shape;322;p19"/>
          <p:cNvSpPr/>
          <p:nvPr/>
        </p:nvSpPr>
        <p:spPr>
          <a:xfrm>
            <a:off x="8820269"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Inicio del desarrollo</a:t>
            </a:r>
            <a:endParaRPr b="0" i="0" sz="1550" u="none" cap="none" strike="noStrike"/>
          </a:p>
        </p:txBody>
      </p:sp>
      <p:sp>
        <p:nvSpPr>
          <p:cNvPr id="323" name="Google Shape;323;p19"/>
          <p:cNvSpPr/>
          <p:nvPr/>
        </p:nvSpPr>
        <p:spPr>
          <a:xfrm>
            <a:off x="11425714" y="3893582"/>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24" name="Google Shape;324;p19"/>
          <p:cNvSpPr/>
          <p:nvPr/>
        </p:nvSpPr>
        <p:spPr>
          <a:xfrm>
            <a:off x="801410" y="4337804"/>
            <a:ext cx="13027581" cy="57090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1000125" y="4464487"/>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v1.1</a:t>
            </a:r>
            <a:endParaRPr b="0" i="0" sz="1550" u="none" cap="none" strike="noStrike"/>
          </a:p>
        </p:txBody>
      </p:sp>
      <p:sp>
        <p:nvSpPr>
          <p:cNvPr id="326" name="Google Shape;326;p19"/>
          <p:cNvSpPr/>
          <p:nvPr/>
        </p:nvSpPr>
        <p:spPr>
          <a:xfrm>
            <a:off x="3609380"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03/06/2025</a:t>
            </a:r>
            <a:endParaRPr b="0" i="0" sz="1550" u="none" cap="none" strike="noStrike"/>
          </a:p>
        </p:txBody>
      </p:sp>
      <p:sp>
        <p:nvSpPr>
          <p:cNvPr id="327" name="Google Shape;327;p19"/>
          <p:cNvSpPr/>
          <p:nvPr/>
        </p:nvSpPr>
        <p:spPr>
          <a:xfrm>
            <a:off x="6214824"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Validación en login</a:t>
            </a:r>
            <a:endParaRPr b="0" i="0" sz="1550" u="none" cap="none" strike="noStrike"/>
          </a:p>
        </p:txBody>
      </p:sp>
      <p:sp>
        <p:nvSpPr>
          <p:cNvPr id="328" name="Google Shape;328;p19"/>
          <p:cNvSpPr/>
          <p:nvPr/>
        </p:nvSpPr>
        <p:spPr>
          <a:xfrm>
            <a:off x="8820269"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Mejorar experiencia</a:t>
            </a:r>
            <a:endParaRPr b="0" i="0" sz="1550" u="none" cap="none" strike="noStrike"/>
          </a:p>
        </p:txBody>
      </p:sp>
      <p:sp>
        <p:nvSpPr>
          <p:cNvPr id="329" name="Google Shape;329;p19"/>
          <p:cNvSpPr/>
          <p:nvPr/>
        </p:nvSpPr>
        <p:spPr>
          <a:xfrm>
            <a:off x="11425714" y="4464487"/>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30" name="Google Shape;330;p19"/>
          <p:cNvSpPr/>
          <p:nvPr/>
        </p:nvSpPr>
        <p:spPr>
          <a:xfrm>
            <a:off x="801410" y="4908709"/>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1000125" y="5035391"/>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v1.2</a:t>
            </a:r>
            <a:endParaRPr b="0" i="0" sz="1550" u="none" cap="none" strike="noStrike"/>
          </a:p>
        </p:txBody>
      </p:sp>
      <p:sp>
        <p:nvSpPr>
          <p:cNvPr id="332" name="Google Shape;332;p19"/>
          <p:cNvSpPr/>
          <p:nvPr/>
        </p:nvSpPr>
        <p:spPr>
          <a:xfrm>
            <a:off x="3609380"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06/06/2025</a:t>
            </a:r>
            <a:endParaRPr b="0" i="0" sz="1550" u="none" cap="none" strike="noStrike"/>
          </a:p>
        </p:txBody>
      </p:sp>
      <p:sp>
        <p:nvSpPr>
          <p:cNvPr id="333" name="Google Shape;333;p19"/>
          <p:cNvSpPr/>
          <p:nvPr/>
        </p:nvSpPr>
        <p:spPr>
          <a:xfrm>
            <a:off x="6214824"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Botón de ayuda</a:t>
            </a:r>
            <a:endParaRPr b="0" i="0" sz="1550" u="none" cap="none" strike="noStrike"/>
          </a:p>
        </p:txBody>
      </p:sp>
      <p:sp>
        <p:nvSpPr>
          <p:cNvPr id="334" name="Google Shape;334;p19"/>
          <p:cNvSpPr/>
          <p:nvPr/>
        </p:nvSpPr>
        <p:spPr>
          <a:xfrm>
            <a:off x="8820269"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Usabilidad</a:t>
            </a:r>
            <a:endParaRPr b="0" i="0" sz="1550" u="none" cap="none" strike="noStrike"/>
          </a:p>
        </p:txBody>
      </p:sp>
      <p:sp>
        <p:nvSpPr>
          <p:cNvPr id="335" name="Google Shape;335;p19"/>
          <p:cNvSpPr/>
          <p:nvPr/>
        </p:nvSpPr>
        <p:spPr>
          <a:xfrm>
            <a:off x="11425714" y="5035391"/>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36" name="Google Shape;336;p19"/>
          <p:cNvSpPr/>
          <p:nvPr/>
        </p:nvSpPr>
        <p:spPr>
          <a:xfrm>
            <a:off x="793790" y="5710476"/>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Mediante un plan de pruebas estructurado y control de versiones, se validó el cumplimiento de los requisitos funcionales y no funcionales, asegurando la calidad del prototipo y la satisfacción del usuario final.</a:t>
            </a:r>
            <a:endParaRPr b="0" i="0" sz="15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preencoded.png" id="106" name="Google Shape;106;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7" name="Google Shape;107;p2"/>
          <p:cNvSpPr/>
          <p:nvPr/>
        </p:nvSpPr>
        <p:spPr>
          <a:xfrm>
            <a:off x="6280190" y="2432923"/>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Introducción y Objetivos</a:t>
            </a:r>
            <a:endParaRPr b="0" i="0" sz="3900" u="none" cap="none" strike="noStrike"/>
          </a:p>
        </p:txBody>
      </p:sp>
      <p:sp>
        <p:nvSpPr>
          <p:cNvPr id="108" name="Google Shape;108;p2"/>
          <p:cNvSpPr/>
          <p:nvPr/>
        </p:nvSpPr>
        <p:spPr>
          <a:xfrm>
            <a:off x="6280190" y="3350657"/>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objetivo principal de este informe es detallar las acciones realizadas para asegurar la calidad del prototipo funcional del proyecto. Se ha implementado un plan de pruebas riguroso, fundamentado en la norma ISO/IEC 25000, y un sistema de control de cambios para garantizar la trazabilidad de cada modificación.</a:t>
            </a:r>
            <a:endParaRPr b="0" i="0" sz="1550" u="none" cap="none" strike="noStrike"/>
          </a:p>
        </p:txBody>
      </p:sp>
      <p:sp>
        <p:nvSpPr>
          <p:cNvPr id="109" name="Google Shape;109;p2"/>
          <p:cNvSpPr/>
          <p:nvPr/>
        </p:nvSpPr>
        <p:spPr>
          <a:xfrm>
            <a:off x="6280190" y="4844058"/>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Estas actividades son cruciales para verificar que el prototipo cumple con todos los requisitos funcionales y no funcionales establecidos por el usuario, asegurando así un producto final robusto y confiable.</a:t>
            </a:r>
            <a:endParaRPr b="0" i="0" sz="15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0"/>
          <p:cNvSpPr/>
          <p:nvPr/>
        </p:nvSpPr>
        <p:spPr>
          <a:xfrm>
            <a:off x="782955" y="538282"/>
            <a:ext cx="4893826" cy="611624"/>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A95AF"/>
              </a:buClr>
              <a:buSzPts val="3850"/>
              <a:buFont typeface="Anton"/>
              <a:buNone/>
            </a:pPr>
            <a:r>
              <a:rPr b="0" i="0" lang="en-US" sz="3850" u="none" cap="none" strike="noStrike">
                <a:solidFill>
                  <a:srgbClr val="FA95AF"/>
                </a:solidFill>
                <a:latin typeface="Anton"/>
                <a:ea typeface="Anton"/>
                <a:cs typeface="Anton"/>
                <a:sym typeface="Anton"/>
              </a:rPr>
              <a:t>Conclusión </a:t>
            </a:r>
            <a:endParaRPr b="0" i="0" sz="3850" u="none" cap="none" strike="noStrike"/>
          </a:p>
        </p:txBody>
      </p:sp>
      <p:sp>
        <p:nvSpPr>
          <p:cNvPr id="343" name="Google Shape;343;p20"/>
          <p:cNvSpPr/>
          <p:nvPr/>
        </p:nvSpPr>
        <p:spPr>
          <a:xfrm>
            <a:off x="782955" y="1541383"/>
            <a:ext cx="13064490" cy="125253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0D6DE"/>
              </a:buClr>
              <a:buSzPts val="1500"/>
              <a:buFont typeface="Fira Sans"/>
              <a:buNone/>
            </a:pPr>
            <a:r>
              <a:rPr b="0" i="0" lang="en-US" sz="1500" u="none" cap="none" strike="noStrike">
                <a:solidFill>
                  <a:srgbClr val="E0D6DE"/>
                </a:solidFill>
                <a:latin typeface="Fira Sans"/>
                <a:ea typeface="Fira Sans"/>
                <a:cs typeface="Fira Sans"/>
                <a:sym typeface="Fira Sans"/>
              </a:rPr>
              <a:t>El objetivo de esta demostración del prototipo es entender cuales son los principales ámbitos que debemos enfocar para que el sistema sea adecuado tanto para los alumnos como los docentes, donde creemos plenamente que realizamos las pruebas adecuadas con los distintos usuarios contactados, además implementamos planes de riesgos y pruebas de rendimientos para que en caso de cualquier incidencia podamos reaccionar acorde a ello.</a:t>
            </a:r>
            <a:endParaRPr b="0" i="0" sz="1500" u="none" cap="none" strike="noStrike"/>
          </a:p>
        </p:txBody>
      </p:sp>
      <p:pic>
        <p:nvPicPr>
          <p:cNvPr descr="preencoded.png" id="344" name="Google Shape;344;p20"/>
          <p:cNvPicPr preferRelativeResize="0"/>
          <p:nvPr/>
        </p:nvPicPr>
        <p:blipFill rotWithShape="1">
          <a:blip r:embed="rId3">
            <a:alphaModFix/>
          </a:blip>
          <a:srcRect b="0" l="0" r="0" t="0"/>
          <a:stretch/>
        </p:blipFill>
        <p:spPr>
          <a:xfrm>
            <a:off x="782955" y="3234214"/>
            <a:ext cx="6189583" cy="4234934"/>
          </a:xfrm>
          <a:prstGeom prst="rect">
            <a:avLst/>
          </a:prstGeom>
          <a:noFill/>
          <a:ln>
            <a:noFill/>
          </a:ln>
        </p:spPr>
      </p:pic>
      <p:pic>
        <p:nvPicPr>
          <p:cNvPr descr="preencoded.png" id="345" name="Google Shape;345;p20"/>
          <p:cNvPicPr preferRelativeResize="0"/>
          <p:nvPr/>
        </p:nvPicPr>
        <p:blipFill rotWithShape="1">
          <a:blip r:embed="rId4">
            <a:alphaModFix/>
          </a:blip>
          <a:srcRect b="0" l="0" r="0" t="0"/>
          <a:stretch/>
        </p:blipFill>
        <p:spPr>
          <a:xfrm>
            <a:off x="7561540" y="3234214"/>
            <a:ext cx="6293525" cy="43060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793790" y="2328267"/>
            <a:ext cx="6269355"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Plan de Pruebas (ISO/IEC 25000)</a:t>
            </a:r>
            <a:endParaRPr b="0" i="0" sz="3900" u="none" cap="none" strike="noStrike"/>
          </a:p>
        </p:txBody>
      </p:sp>
      <p:sp>
        <p:nvSpPr>
          <p:cNvPr id="116" name="Google Shape;116;p3"/>
          <p:cNvSpPr/>
          <p:nvPr/>
        </p:nvSpPr>
        <p:spPr>
          <a:xfrm>
            <a:off x="793790" y="3345180"/>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plan de pruebas se elaboró siguiendo la norma ISO/IEC 25000 para verificar que el prototipo funcional cumple con los estándares de calidad. Incluye pruebas unitarias, funcionales y de validación para cada funcionalidad del sistema.</a:t>
            </a:r>
            <a:endParaRPr b="0" i="0" sz="1550" u="none" cap="none" strike="noStrike"/>
          </a:p>
        </p:txBody>
      </p:sp>
      <p:sp>
        <p:nvSpPr>
          <p:cNvPr id="117" name="Google Shape;117;p3"/>
          <p:cNvSpPr/>
          <p:nvPr/>
        </p:nvSpPr>
        <p:spPr>
          <a:xfrm>
            <a:off x="793790" y="4203502"/>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La participación de los testers fue la siguiente:</a:t>
            </a:r>
            <a:endParaRPr b="0" i="0" sz="1550" u="none" cap="none" strike="noStrike"/>
          </a:p>
        </p:txBody>
      </p:sp>
      <p:sp>
        <p:nvSpPr>
          <p:cNvPr id="118" name="Google Shape;118;p3"/>
          <p:cNvSpPr/>
          <p:nvPr/>
        </p:nvSpPr>
        <p:spPr>
          <a:xfrm>
            <a:off x="793790" y="4744283"/>
            <a:ext cx="13042821" cy="1157049"/>
          </a:xfrm>
          <a:prstGeom prst="roundRect">
            <a:avLst>
              <a:gd fmla="val 257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01410" y="4751903"/>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999768" y="4878586"/>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Bryan Jimenez</a:t>
            </a:r>
            <a:endParaRPr b="0" i="0" sz="1550" u="none" cap="none" strike="noStrike"/>
          </a:p>
        </p:txBody>
      </p:sp>
      <p:sp>
        <p:nvSpPr>
          <p:cNvPr id="121" name="Google Shape;121;p3"/>
          <p:cNvSpPr/>
          <p:nvPr/>
        </p:nvSpPr>
        <p:spPr>
          <a:xfrm>
            <a:off x="7517368" y="4878586"/>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20%</a:t>
            </a:r>
            <a:endParaRPr b="0" i="0" sz="1550" u="none" cap="none" strike="noStrike"/>
          </a:p>
        </p:txBody>
      </p:sp>
      <p:sp>
        <p:nvSpPr>
          <p:cNvPr id="122" name="Google Shape;122;p3"/>
          <p:cNvSpPr/>
          <p:nvPr/>
        </p:nvSpPr>
        <p:spPr>
          <a:xfrm>
            <a:off x="801410" y="5322808"/>
            <a:ext cx="13027581" cy="57090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999768" y="5449491"/>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124" name="Google Shape;124;p3"/>
          <p:cNvSpPr/>
          <p:nvPr/>
        </p:nvSpPr>
        <p:spPr>
          <a:xfrm>
            <a:off x="7517368" y="5449491"/>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80%</a:t>
            </a:r>
            <a:endParaRPr b="0" i="0" sz="15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reencoded.png" id="130" name="Google Shape;130;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1" name="Google Shape;131;p4"/>
          <p:cNvSpPr/>
          <p:nvPr/>
        </p:nvSpPr>
        <p:spPr>
          <a:xfrm>
            <a:off x="793790" y="684014"/>
            <a:ext cx="5612368"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Alcance del Plan de Pruebas</a:t>
            </a:r>
            <a:endParaRPr b="0" i="0" sz="3900" u="none" cap="none" strike="noStrike"/>
          </a:p>
        </p:txBody>
      </p:sp>
      <p:sp>
        <p:nvSpPr>
          <p:cNvPr id="132" name="Google Shape;132;p4"/>
          <p:cNvSpPr/>
          <p:nvPr/>
        </p:nvSpPr>
        <p:spPr>
          <a:xfrm>
            <a:off x="793790" y="1601748"/>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plan de pruebas abarca diversas áreas críticas para asegurar la calidad integral del prototipo. Esto incluye todas las funcionalidades nuevas incorporadas al sistema, garantizando su correcto funcionamiento desde el inicio.</a:t>
            </a:r>
            <a:endParaRPr b="0" i="0" sz="1550" u="none" cap="none" strike="noStrike"/>
          </a:p>
        </p:txBody>
      </p:sp>
      <p:sp>
        <p:nvSpPr>
          <p:cNvPr id="133" name="Google Shape;133;p4"/>
          <p:cNvSpPr/>
          <p:nvPr/>
        </p:nvSpPr>
        <p:spPr>
          <a:xfrm>
            <a:off x="793790" y="2777609"/>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438632" y="2845832"/>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Funcionalidades Nuevas</a:t>
            </a:r>
            <a:endParaRPr b="0" i="0" sz="1950" u="none" cap="none" strike="noStrike"/>
          </a:p>
        </p:txBody>
      </p:sp>
      <p:sp>
        <p:nvSpPr>
          <p:cNvPr id="135" name="Google Shape;135;p4"/>
          <p:cNvSpPr/>
          <p:nvPr/>
        </p:nvSpPr>
        <p:spPr>
          <a:xfrm>
            <a:off x="1438632" y="3275052"/>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Todas las funcionalidades nuevas incorporadas al sistema.</a:t>
            </a:r>
            <a:endParaRPr b="0" i="0" sz="1550" u="none" cap="none" strike="noStrike"/>
          </a:p>
        </p:txBody>
      </p:sp>
      <p:sp>
        <p:nvSpPr>
          <p:cNvPr id="136" name="Google Shape;136;p4"/>
          <p:cNvSpPr/>
          <p:nvPr/>
        </p:nvSpPr>
        <p:spPr>
          <a:xfrm>
            <a:off x="793790" y="3989427"/>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438632" y="405765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Funcionalidades Críticas</a:t>
            </a:r>
            <a:endParaRPr b="0" i="0" sz="1950" u="none" cap="none" strike="noStrike"/>
          </a:p>
        </p:txBody>
      </p:sp>
      <p:sp>
        <p:nvSpPr>
          <p:cNvPr id="138" name="Google Shape;138;p4"/>
          <p:cNvSpPr/>
          <p:nvPr/>
        </p:nvSpPr>
        <p:spPr>
          <a:xfrm>
            <a:off x="1438632" y="4486870"/>
            <a:ext cx="691157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Funcionalidades críticas o de alto riesgo identificadas en las pruebas de regresión.</a:t>
            </a:r>
            <a:endParaRPr b="0" i="0" sz="1550" u="none" cap="none" strike="noStrike"/>
          </a:p>
        </p:txBody>
      </p:sp>
      <p:sp>
        <p:nvSpPr>
          <p:cNvPr id="139" name="Google Shape;139;p4"/>
          <p:cNvSpPr/>
          <p:nvPr/>
        </p:nvSpPr>
        <p:spPr>
          <a:xfrm>
            <a:off x="793790" y="5518785"/>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1438632" y="5587008"/>
            <a:ext cx="2818209"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Pruebas de Aceptación (UAT)</a:t>
            </a:r>
            <a:endParaRPr b="0" i="0" sz="1950" u="none" cap="none" strike="noStrike"/>
          </a:p>
        </p:txBody>
      </p:sp>
      <p:sp>
        <p:nvSpPr>
          <p:cNvPr id="141" name="Google Shape;141;p4"/>
          <p:cNvSpPr/>
          <p:nvPr/>
        </p:nvSpPr>
        <p:spPr>
          <a:xfrm>
            <a:off x="1438632" y="6016228"/>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Pruebas de aceptación de usuario.</a:t>
            </a:r>
            <a:endParaRPr b="0" i="0" sz="1550" u="none" cap="none" strike="noStrike"/>
          </a:p>
        </p:txBody>
      </p:sp>
      <p:sp>
        <p:nvSpPr>
          <p:cNvPr id="142" name="Google Shape;142;p4"/>
          <p:cNvSpPr/>
          <p:nvPr/>
        </p:nvSpPr>
        <p:spPr>
          <a:xfrm>
            <a:off x="793790" y="6730603"/>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438632" y="6798826"/>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Pruebas de Rendimiento</a:t>
            </a:r>
            <a:endParaRPr b="0" i="0" sz="1950" u="none" cap="none" strike="noStrike"/>
          </a:p>
        </p:txBody>
      </p:sp>
      <p:sp>
        <p:nvSpPr>
          <p:cNvPr id="144" name="Google Shape;144;p4"/>
          <p:cNvSpPr/>
          <p:nvPr/>
        </p:nvSpPr>
        <p:spPr>
          <a:xfrm>
            <a:off x="1438632" y="7228046"/>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Pruebas de rendimiento para evaluar la eficiencia del sistema.</a:t>
            </a:r>
            <a:endParaRPr b="0" i="0" sz="15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p:nvPr/>
        </p:nvSpPr>
        <p:spPr>
          <a:xfrm>
            <a:off x="748070" y="514350"/>
            <a:ext cx="7073979" cy="58435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FA95AF"/>
              </a:buClr>
              <a:buSzPts val="3650"/>
              <a:buFont typeface="Anton"/>
              <a:buNone/>
            </a:pPr>
            <a:r>
              <a:rPr b="0" i="0" lang="en-US" sz="3650" u="none" cap="none" strike="noStrike">
                <a:solidFill>
                  <a:srgbClr val="FA95AF"/>
                </a:solidFill>
                <a:latin typeface="Anton"/>
                <a:ea typeface="Anton"/>
                <a:cs typeface="Anton"/>
                <a:sym typeface="Anton"/>
              </a:rPr>
              <a:t>Pruebas de Rendimiento y Aceptación</a:t>
            </a:r>
            <a:endParaRPr b="0" i="0" sz="3650" u="none" cap="none" strike="noStrike"/>
          </a:p>
        </p:txBody>
      </p:sp>
      <p:sp>
        <p:nvSpPr>
          <p:cNvPr id="151" name="Google Shape;151;p5"/>
          <p:cNvSpPr/>
          <p:nvPr/>
        </p:nvSpPr>
        <p:spPr>
          <a:xfrm>
            <a:off x="748070" y="1566148"/>
            <a:ext cx="2338030"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FA95AF"/>
              </a:buClr>
              <a:buSzPts val="1800"/>
              <a:buFont typeface="Anton"/>
              <a:buNone/>
            </a:pPr>
            <a:r>
              <a:rPr b="0" i="0" lang="en-US" sz="1800" u="none" cap="none" strike="noStrike">
                <a:solidFill>
                  <a:srgbClr val="FA95AF"/>
                </a:solidFill>
                <a:latin typeface="Anton"/>
                <a:ea typeface="Anton"/>
                <a:cs typeface="Anton"/>
                <a:sym typeface="Anton"/>
              </a:rPr>
              <a:t>Pruebas de Rendimiento</a:t>
            </a:r>
            <a:endParaRPr b="0" i="0" sz="1800" u="none" cap="none" strike="noStrike"/>
          </a:p>
        </p:txBody>
      </p:sp>
      <p:sp>
        <p:nvSpPr>
          <p:cNvPr id="152" name="Google Shape;152;p5"/>
          <p:cNvSpPr/>
          <p:nvPr/>
        </p:nvSpPr>
        <p:spPr>
          <a:xfrm>
            <a:off x="748070" y="2045375"/>
            <a:ext cx="6339007"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D6DE"/>
              </a:buClr>
              <a:buSzPts val="1450"/>
              <a:buFont typeface="Fira Sans"/>
              <a:buNone/>
            </a:pPr>
            <a:r>
              <a:rPr b="0" i="0" lang="en-US" sz="1450" u="none" cap="none" strike="noStrike">
                <a:solidFill>
                  <a:srgbClr val="E0D6DE"/>
                </a:solidFill>
                <a:latin typeface="Fira Sans"/>
                <a:ea typeface="Fira Sans"/>
                <a:cs typeface="Fira Sans"/>
                <a:sym typeface="Fira Sans"/>
              </a:rPr>
              <a:t>Los detalles específicos de las pruebas de rendimiento están documentados en un plan separado. Este plan define los criterios de carga, estrés y los tiempos de respuesta esperados del sistema, asegurando que el prototipo pueda manejar las demandas de uso.</a:t>
            </a:r>
            <a:endParaRPr b="0" i="0" sz="1450" u="none" cap="none" strike="noStrike"/>
          </a:p>
        </p:txBody>
      </p:sp>
      <p:pic>
        <p:nvPicPr>
          <p:cNvPr descr="preencoded.png" id="153" name="Google Shape;153;p5"/>
          <p:cNvPicPr preferRelativeResize="0"/>
          <p:nvPr/>
        </p:nvPicPr>
        <p:blipFill rotWithShape="1">
          <a:blip r:embed="rId3">
            <a:alphaModFix/>
          </a:blip>
          <a:srcRect b="0" l="0" r="0" t="0"/>
          <a:stretch/>
        </p:blipFill>
        <p:spPr>
          <a:xfrm>
            <a:off x="748070" y="3452574"/>
            <a:ext cx="6339007" cy="4337209"/>
          </a:xfrm>
          <a:prstGeom prst="rect">
            <a:avLst/>
          </a:prstGeom>
          <a:noFill/>
          <a:ln>
            <a:noFill/>
          </a:ln>
        </p:spPr>
      </p:pic>
      <p:sp>
        <p:nvSpPr>
          <p:cNvPr id="154" name="Google Shape;154;p5"/>
          <p:cNvSpPr/>
          <p:nvPr/>
        </p:nvSpPr>
        <p:spPr>
          <a:xfrm>
            <a:off x="7550944" y="1566148"/>
            <a:ext cx="2655927"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FA95AF"/>
              </a:buClr>
              <a:buSzPts val="1800"/>
              <a:buFont typeface="Anton"/>
              <a:buNone/>
            </a:pPr>
            <a:r>
              <a:rPr b="0" i="0" lang="en-US" sz="1800" u="none" cap="none" strike="noStrike">
                <a:solidFill>
                  <a:srgbClr val="FA95AF"/>
                </a:solidFill>
                <a:latin typeface="Anton"/>
                <a:ea typeface="Anton"/>
                <a:cs typeface="Anton"/>
                <a:sym typeface="Anton"/>
              </a:rPr>
              <a:t>Pruebas de Aceptación (UAT)</a:t>
            </a:r>
            <a:endParaRPr b="0" i="0" sz="1800" u="none" cap="none" strike="noStrike"/>
          </a:p>
        </p:txBody>
      </p:sp>
      <p:sp>
        <p:nvSpPr>
          <p:cNvPr id="155" name="Google Shape;155;p5"/>
          <p:cNvSpPr/>
          <p:nvPr/>
        </p:nvSpPr>
        <p:spPr>
          <a:xfrm>
            <a:off x="7550944" y="2045375"/>
            <a:ext cx="6339007"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D6DE"/>
              </a:buClr>
              <a:buSzPts val="1450"/>
              <a:buFont typeface="Fira Sans"/>
              <a:buNone/>
            </a:pPr>
            <a:r>
              <a:rPr b="0" i="0" lang="en-US" sz="1450" u="none" cap="none" strike="noStrike">
                <a:solidFill>
                  <a:srgbClr val="E0D6DE"/>
                </a:solidFill>
                <a:latin typeface="Fira Sans"/>
                <a:ea typeface="Fira Sans"/>
                <a:cs typeface="Fira Sans"/>
                <a:sym typeface="Fira Sans"/>
              </a:rPr>
              <a:t>Las pruebas de aceptación serán coordinadas con las oficinas centrales. Los usuarios se seleccionarán según su experiencia en las áreas del sistema, Esto para garantizar que el sistema sea adecuado para todos los tipos de usuarios.</a:t>
            </a:r>
            <a:endParaRPr b="0" i="0" sz="1450" u="none" cap="none" strike="noStrike"/>
          </a:p>
        </p:txBody>
      </p:sp>
      <p:pic>
        <p:nvPicPr>
          <p:cNvPr descr="preencoded.png" id="156" name="Google Shape;156;p5"/>
          <p:cNvPicPr preferRelativeResize="0"/>
          <p:nvPr/>
        </p:nvPicPr>
        <p:blipFill rotWithShape="1">
          <a:blip r:embed="rId4">
            <a:alphaModFix/>
          </a:blip>
          <a:srcRect b="0" l="0" r="0" t="0"/>
          <a:stretch/>
        </p:blipFill>
        <p:spPr>
          <a:xfrm>
            <a:off x="7550944" y="3452574"/>
            <a:ext cx="6339007" cy="43372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p:nvPr/>
        </p:nvSpPr>
        <p:spPr>
          <a:xfrm>
            <a:off x="793790" y="1551384"/>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Gestión de Riesgos</a:t>
            </a:r>
            <a:endParaRPr b="0" i="0" sz="3900" u="none" cap="none" strike="noStrike"/>
          </a:p>
        </p:txBody>
      </p:sp>
      <p:sp>
        <p:nvSpPr>
          <p:cNvPr id="163" name="Google Shape;163;p6"/>
          <p:cNvSpPr/>
          <p:nvPr/>
        </p:nvSpPr>
        <p:spPr>
          <a:xfrm>
            <a:off x="793790" y="2568297"/>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Se han identificado y evaluado los siguientes riesgos, junto con sus planes de mitigación, para asegurar la continuidad y calidad del proyecto.</a:t>
            </a:r>
            <a:endParaRPr b="0" i="0" sz="1550" u="none" cap="none" strike="noStrike"/>
          </a:p>
        </p:txBody>
      </p:sp>
      <p:sp>
        <p:nvSpPr>
          <p:cNvPr id="164" name="Google Shape;164;p6"/>
          <p:cNvSpPr/>
          <p:nvPr/>
        </p:nvSpPr>
        <p:spPr>
          <a:xfrm>
            <a:off x="793790" y="3109079"/>
            <a:ext cx="13042821" cy="3569018"/>
          </a:xfrm>
          <a:prstGeom prst="roundRect">
            <a:avLst>
              <a:gd fmla="val 834"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801410" y="3116699"/>
            <a:ext cx="1302758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1000125" y="3243382"/>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Retrasos en la implementación</a:t>
            </a:r>
            <a:endParaRPr b="0" i="0" sz="1550" u="none" cap="none" strike="noStrike"/>
          </a:p>
        </p:txBody>
      </p:sp>
      <p:sp>
        <p:nvSpPr>
          <p:cNvPr id="167" name="Google Shape;167;p6"/>
          <p:cNvSpPr/>
          <p:nvPr/>
        </p:nvSpPr>
        <p:spPr>
          <a:xfrm>
            <a:off x="3609380"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a:t>
            </a:r>
            <a:endParaRPr b="0" i="0" sz="1550" u="none" cap="none" strike="noStrike"/>
          </a:p>
        </p:txBody>
      </p:sp>
      <p:sp>
        <p:nvSpPr>
          <p:cNvPr id="168" name="Google Shape;168;p6"/>
          <p:cNvSpPr/>
          <p:nvPr/>
        </p:nvSpPr>
        <p:spPr>
          <a:xfrm>
            <a:off x="6214824"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69" name="Google Shape;169;p6"/>
          <p:cNvSpPr/>
          <p:nvPr/>
        </p:nvSpPr>
        <p:spPr>
          <a:xfrm>
            <a:off x="8820269"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10</a:t>
            </a:r>
            <a:endParaRPr b="0" i="0" sz="1550" u="none" cap="none" strike="noStrike"/>
          </a:p>
        </p:txBody>
      </p:sp>
      <p:sp>
        <p:nvSpPr>
          <p:cNvPr id="170" name="Google Shape;170;p6"/>
          <p:cNvSpPr/>
          <p:nvPr/>
        </p:nvSpPr>
        <p:spPr>
          <a:xfrm>
            <a:off x="11425714" y="3243382"/>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Evaluar el avance y replanificar.</a:t>
            </a:r>
            <a:endParaRPr b="0" i="0" sz="1550" u="none" cap="none" strike="noStrike"/>
          </a:p>
        </p:txBody>
      </p:sp>
      <p:sp>
        <p:nvSpPr>
          <p:cNvPr id="171" name="Google Shape;171;p6"/>
          <p:cNvSpPr/>
          <p:nvPr/>
        </p:nvSpPr>
        <p:spPr>
          <a:xfrm>
            <a:off x="801410" y="4005143"/>
            <a:ext cx="1302758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000125" y="4131826"/>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Usuarios no listos para UAT</a:t>
            </a:r>
            <a:endParaRPr b="0" i="0" sz="1550" u="none" cap="none" strike="noStrike"/>
          </a:p>
        </p:txBody>
      </p:sp>
      <p:sp>
        <p:nvSpPr>
          <p:cNvPr id="173" name="Google Shape;173;p6"/>
          <p:cNvSpPr/>
          <p:nvPr/>
        </p:nvSpPr>
        <p:spPr>
          <a:xfrm>
            <a:off x="3609380"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a:t>
            </a:r>
            <a:endParaRPr b="0" i="0" sz="1550" u="none" cap="none" strike="noStrike"/>
          </a:p>
        </p:txBody>
      </p:sp>
      <p:sp>
        <p:nvSpPr>
          <p:cNvPr id="174" name="Google Shape;174;p6"/>
          <p:cNvSpPr/>
          <p:nvPr/>
        </p:nvSpPr>
        <p:spPr>
          <a:xfrm>
            <a:off x="6214824"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75" name="Google Shape;175;p6"/>
          <p:cNvSpPr/>
          <p:nvPr/>
        </p:nvSpPr>
        <p:spPr>
          <a:xfrm>
            <a:off x="8820269"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76" name="Google Shape;176;p6"/>
          <p:cNvSpPr/>
          <p:nvPr/>
        </p:nvSpPr>
        <p:spPr>
          <a:xfrm>
            <a:off x="11425714" y="4131826"/>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Coordinar selección temprana de usuarios.</a:t>
            </a:r>
            <a:endParaRPr b="0" i="0" sz="1550" u="none" cap="none" strike="noStrike"/>
          </a:p>
        </p:txBody>
      </p:sp>
      <p:sp>
        <p:nvSpPr>
          <p:cNvPr id="177" name="Google Shape;177;p6"/>
          <p:cNvSpPr/>
          <p:nvPr/>
        </p:nvSpPr>
        <p:spPr>
          <a:xfrm>
            <a:off x="801410" y="4893588"/>
            <a:ext cx="1302758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1000125" y="5020270"/>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Errores en casos de prueba</a:t>
            </a:r>
            <a:endParaRPr b="0" i="0" sz="1550" u="none" cap="none" strike="noStrike"/>
          </a:p>
        </p:txBody>
      </p:sp>
      <p:sp>
        <p:nvSpPr>
          <p:cNvPr id="179" name="Google Shape;179;p6"/>
          <p:cNvSpPr/>
          <p:nvPr/>
        </p:nvSpPr>
        <p:spPr>
          <a:xfrm>
            <a:off x="3609380"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a:t>
            </a:r>
            <a:endParaRPr b="0" i="0" sz="1550" u="none" cap="none" strike="noStrike"/>
          </a:p>
        </p:txBody>
      </p:sp>
      <p:sp>
        <p:nvSpPr>
          <p:cNvPr id="180" name="Google Shape;180;p6"/>
          <p:cNvSpPr/>
          <p:nvPr/>
        </p:nvSpPr>
        <p:spPr>
          <a:xfrm>
            <a:off x="6214824"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4</a:t>
            </a:r>
            <a:endParaRPr b="0" i="0" sz="1550" u="none" cap="none" strike="noStrike"/>
          </a:p>
        </p:txBody>
      </p:sp>
      <p:sp>
        <p:nvSpPr>
          <p:cNvPr id="181" name="Google Shape;181;p6"/>
          <p:cNvSpPr/>
          <p:nvPr/>
        </p:nvSpPr>
        <p:spPr>
          <a:xfrm>
            <a:off x="8820269"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8</a:t>
            </a:r>
            <a:endParaRPr b="0" i="0" sz="1550" u="none" cap="none" strike="noStrike"/>
          </a:p>
        </p:txBody>
      </p:sp>
      <p:sp>
        <p:nvSpPr>
          <p:cNvPr id="182" name="Google Shape;182;p6"/>
          <p:cNvSpPr/>
          <p:nvPr/>
        </p:nvSpPr>
        <p:spPr>
          <a:xfrm>
            <a:off x="11425714" y="5020270"/>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Validar casos de prueba con el equipo.</a:t>
            </a:r>
            <a:endParaRPr b="0" i="0" sz="1550" u="none" cap="none" strike="noStrike"/>
          </a:p>
        </p:txBody>
      </p:sp>
      <p:sp>
        <p:nvSpPr>
          <p:cNvPr id="183" name="Google Shape;183;p6"/>
          <p:cNvSpPr/>
          <p:nvPr/>
        </p:nvSpPr>
        <p:spPr>
          <a:xfrm>
            <a:off x="801410" y="5782032"/>
            <a:ext cx="1302758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1000125" y="5908715"/>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Inestabilidad del prototipo</a:t>
            </a:r>
            <a:endParaRPr b="0" i="0" sz="1550" u="none" cap="none" strike="noStrike"/>
          </a:p>
        </p:txBody>
      </p:sp>
      <p:sp>
        <p:nvSpPr>
          <p:cNvPr id="185" name="Google Shape;185;p6"/>
          <p:cNvSpPr/>
          <p:nvPr/>
        </p:nvSpPr>
        <p:spPr>
          <a:xfrm>
            <a:off x="3609380"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3</a:t>
            </a:r>
            <a:endParaRPr b="0" i="0" sz="1550" u="none" cap="none" strike="noStrike"/>
          </a:p>
        </p:txBody>
      </p:sp>
      <p:sp>
        <p:nvSpPr>
          <p:cNvPr id="186" name="Google Shape;186;p6"/>
          <p:cNvSpPr/>
          <p:nvPr/>
        </p:nvSpPr>
        <p:spPr>
          <a:xfrm>
            <a:off x="6214824"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4</a:t>
            </a:r>
            <a:endParaRPr b="0" i="0" sz="1550" u="none" cap="none" strike="noStrike"/>
          </a:p>
        </p:txBody>
      </p:sp>
      <p:sp>
        <p:nvSpPr>
          <p:cNvPr id="187" name="Google Shape;187;p6"/>
          <p:cNvSpPr/>
          <p:nvPr/>
        </p:nvSpPr>
        <p:spPr>
          <a:xfrm>
            <a:off x="8820269"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10</a:t>
            </a:r>
            <a:endParaRPr b="0" i="0" sz="1550" u="none" cap="none" strike="noStrike"/>
          </a:p>
        </p:txBody>
      </p:sp>
      <p:sp>
        <p:nvSpPr>
          <p:cNvPr id="188" name="Google Shape;188;p6"/>
          <p:cNvSpPr/>
          <p:nvPr/>
        </p:nvSpPr>
        <p:spPr>
          <a:xfrm>
            <a:off x="11425714" y="5908715"/>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Revisión técnica previa del prototipo.</a:t>
            </a:r>
            <a:endParaRPr b="0" i="0" sz="15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7"/>
          <p:cNvSpPr/>
          <p:nvPr/>
        </p:nvSpPr>
        <p:spPr>
          <a:xfrm>
            <a:off x="793790" y="1995607"/>
            <a:ext cx="8915162"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Ejemplos de Plan de Pruebas de Rendimiento</a:t>
            </a:r>
            <a:endParaRPr b="0" i="0" sz="3900" u="none" cap="none" strike="noStrike"/>
          </a:p>
        </p:txBody>
      </p:sp>
      <p:sp>
        <p:nvSpPr>
          <p:cNvPr id="195" name="Google Shape;195;p7"/>
          <p:cNvSpPr/>
          <p:nvPr/>
        </p:nvSpPr>
        <p:spPr>
          <a:xfrm>
            <a:off x="793790" y="3012519"/>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Se presentan ejemplos de casos de prueba de rendimiento para ilustrar la metodología utilizada en la evaluación del prototipo.</a:t>
            </a:r>
            <a:endParaRPr b="0" i="0" sz="1550" u="none" cap="none" strike="noStrike"/>
          </a:p>
        </p:txBody>
      </p:sp>
      <p:sp>
        <p:nvSpPr>
          <p:cNvPr id="196" name="Google Shape;196;p7"/>
          <p:cNvSpPr/>
          <p:nvPr/>
        </p:nvSpPr>
        <p:spPr>
          <a:xfrm>
            <a:off x="793790" y="3553301"/>
            <a:ext cx="13042821" cy="2680573"/>
          </a:xfrm>
          <a:prstGeom prst="roundRect">
            <a:avLst>
              <a:gd fmla="val 1111"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801410" y="3560921"/>
            <a:ext cx="1303139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1000363" y="3687604"/>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CP-01</a:t>
            </a:r>
            <a:endParaRPr b="0" i="0" sz="1550" u="none" cap="none" strike="noStrike"/>
          </a:p>
        </p:txBody>
      </p:sp>
      <p:sp>
        <p:nvSpPr>
          <p:cNvPr id="199" name="Google Shape;199;p7"/>
          <p:cNvSpPr/>
          <p:nvPr/>
        </p:nvSpPr>
        <p:spPr>
          <a:xfrm>
            <a:off x="2865715" y="3687604"/>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RF01</a:t>
            </a:r>
            <a:endParaRPr b="0" i="0" sz="1550" u="none" cap="none" strike="noStrike"/>
          </a:p>
        </p:txBody>
      </p:sp>
      <p:sp>
        <p:nvSpPr>
          <p:cNvPr id="200" name="Google Shape;200;p7"/>
          <p:cNvSpPr/>
          <p:nvPr/>
        </p:nvSpPr>
        <p:spPr>
          <a:xfrm>
            <a:off x="4727257"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Registro de usuario válido</a:t>
            </a:r>
            <a:endParaRPr b="0" i="0" sz="1550" u="none" cap="none" strike="noStrike"/>
          </a:p>
        </p:txBody>
      </p:sp>
      <p:sp>
        <p:nvSpPr>
          <p:cNvPr id="201" name="Google Shape;201;p7"/>
          <p:cNvSpPr/>
          <p:nvPr/>
        </p:nvSpPr>
        <p:spPr>
          <a:xfrm>
            <a:off x="6588800"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nombre, correo, clave</a:t>
            </a:r>
            <a:endParaRPr b="0" i="0" sz="1550" u="none" cap="none" strike="noStrike"/>
          </a:p>
        </p:txBody>
      </p:sp>
      <p:sp>
        <p:nvSpPr>
          <p:cNvPr id="202" name="Google Shape;202;p7"/>
          <p:cNvSpPr/>
          <p:nvPr/>
        </p:nvSpPr>
        <p:spPr>
          <a:xfrm>
            <a:off x="8450342"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 registrado</a:t>
            </a:r>
            <a:endParaRPr b="0" i="0" sz="1550" u="none" cap="none" strike="noStrike"/>
          </a:p>
        </p:txBody>
      </p:sp>
      <p:sp>
        <p:nvSpPr>
          <p:cNvPr id="203" name="Google Shape;203;p7"/>
          <p:cNvSpPr/>
          <p:nvPr/>
        </p:nvSpPr>
        <p:spPr>
          <a:xfrm>
            <a:off x="10311884"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 registrado</a:t>
            </a:r>
            <a:endParaRPr b="0" i="0" sz="1550" u="none" cap="none" strike="noStrike"/>
          </a:p>
        </p:txBody>
      </p:sp>
      <p:sp>
        <p:nvSpPr>
          <p:cNvPr id="204" name="Google Shape;204;p7"/>
          <p:cNvSpPr/>
          <p:nvPr/>
        </p:nvSpPr>
        <p:spPr>
          <a:xfrm>
            <a:off x="12173426" y="3687604"/>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
        <p:nvSpPr>
          <p:cNvPr id="205" name="Google Shape;205;p7"/>
          <p:cNvSpPr/>
          <p:nvPr/>
        </p:nvSpPr>
        <p:spPr>
          <a:xfrm>
            <a:off x="801410" y="4449366"/>
            <a:ext cx="1303139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1000363" y="4576048"/>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CP-02</a:t>
            </a:r>
            <a:endParaRPr b="0" i="0" sz="1550" u="none" cap="none" strike="noStrike"/>
          </a:p>
        </p:txBody>
      </p:sp>
      <p:sp>
        <p:nvSpPr>
          <p:cNvPr id="207" name="Google Shape;207;p7"/>
          <p:cNvSpPr/>
          <p:nvPr/>
        </p:nvSpPr>
        <p:spPr>
          <a:xfrm>
            <a:off x="2865715"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RNF01</a:t>
            </a:r>
            <a:endParaRPr b="0" i="0" sz="1550" u="none" cap="none" strike="noStrike"/>
          </a:p>
        </p:txBody>
      </p:sp>
      <p:sp>
        <p:nvSpPr>
          <p:cNvPr id="208" name="Google Shape;208;p7"/>
          <p:cNvSpPr/>
          <p:nvPr/>
        </p:nvSpPr>
        <p:spPr>
          <a:xfrm>
            <a:off x="4727257" y="4576048"/>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Carga del inicio &lt; 2s</a:t>
            </a:r>
            <a:endParaRPr b="0" i="0" sz="1550" u="none" cap="none" strike="noStrike"/>
          </a:p>
        </p:txBody>
      </p:sp>
      <p:sp>
        <p:nvSpPr>
          <p:cNvPr id="209" name="Google Shape;209;p7"/>
          <p:cNvSpPr/>
          <p:nvPr/>
        </p:nvSpPr>
        <p:spPr>
          <a:xfrm>
            <a:off x="6588800"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Clic botón inicio</a:t>
            </a:r>
            <a:endParaRPr b="0" i="0" sz="1550" u="none" cap="none" strike="noStrike"/>
          </a:p>
        </p:txBody>
      </p:sp>
      <p:sp>
        <p:nvSpPr>
          <p:cNvPr id="210" name="Google Shape;210;p7"/>
          <p:cNvSpPr/>
          <p:nvPr/>
        </p:nvSpPr>
        <p:spPr>
          <a:xfrm>
            <a:off x="8450342" y="4576048"/>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Carga en &lt;2 segundos</a:t>
            </a:r>
            <a:endParaRPr b="0" i="0" sz="1550" u="none" cap="none" strike="noStrike"/>
          </a:p>
        </p:txBody>
      </p:sp>
      <p:sp>
        <p:nvSpPr>
          <p:cNvPr id="211" name="Google Shape;211;p7"/>
          <p:cNvSpPr/>
          <p:nvPr/>
        </p:nvSpPr>
        <p:spPr>
          <a:xfrm>
            <a:off x="10311884"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1.8s</a:t>
            </a:r>
            <a:endParaRPr b="0" i="0" sz="1550" u="none" cap="none" strike="noStrike"/>
          </a:p>
        </p:txBody>
      </p:sp>
      <p:sp>
        <p:nvSpPr>
          <p:cNvPr id="212" name="Google Shape;212;p7"/>
          <p:cNvSpPr/>
          <p:nvPr/>
        </p:nvSpPr>
        <p:spPr>
          <a:xfrm>
            <a:off x="12173426" y="4576048"/>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
        <p:nvSpPr>
          <p:cNvPr id="213" name="Google Shape;213;p7"/>
          <p:cNvSpPr/>
          <p:nvPr/>
        </p:nvSpPr>
        <p:spPr>
          <a:xfrm>
            <a:off x="801410" y="5337810"/>
            <a:ext cx="1303139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1000363" y="5464493"/>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CP-03</a:t>
            </a:r>
            <a:endParaRPr b="0" i="0" sz="1550" u="none" cap="none" strike="noStrike"/>
          </a:p>
        </p:txBody>
      </p:sp>
      <p:sp>
        <p:nvSpPr>
          <p:cNvPr id="215" name="Google Shape;215;p7"/>
          <p:cNvSpPr/>
          <p:nvPr/>
        </p:nvSpPr>
        <p:spPr>
          <a:xfrm>
            <a:off x="2865715" y="5464493"/>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RF03</a:t>
            </a:r>
            <a:endParaRPr b="0" i="0" sz="1550" u="none" cap="none" strike="noStrike"/>
          </a:p>
        </p:txBody>
      </p:sp>
      <p:sp>
        <p:nvSpPr>
          <p:cNvPr id="216" name="Google Shape;216;p7"/>
          <p:cNvSpPr/>
          <p:nvPr/>
        </p:nvSpPr>
        <p:spPr>
          <a:xfrm>
            <a:off x="4727257"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Recuperación sin correo</a:t>
            </a:r>
            <a:endParaRPr b="0" i="0" sz="1550" u="none" cap="none" strike="noStrike"/>
          </a:p>
        </p:txBody>
      </p:sp>
      <p:sp>
        <p:nvSpPr>
          <p:cNvPr id="217" name="Google Shape;217;p7"/>
          <p:cNvSpPr/>
          <p:nvPr/>
        </p:nvSpPr>
        <p:spPr>
          <a:xfrm>
            <a:off x="6588800" y="5464493"/>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(vacío)</a:t>
            </a:r>
            <a:endParaRPr b="0" i="0" sz="1550" u="none" cap="none" strike="noStrike"/>
          </a:p>
        </p:txBody>
      </p:sp>
      <p:sp>
        <p:nvSpPr>
          <p:cNvPr id="218" name="Google Shape;218;p7"/>
          <p:cNvSpPr/>
          <p:nvPr/>
        </p:nvSpPr>
        <p:spPr>
          <a:xfrm>
            <a:off x="8450342"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Error de validación</a:t>
            </a:r>
            <a:endParaRPr b="0" i="0" sz="1550" u="none" cap="none" strike="noStrike"/>
          </a:p>
        </p:txBody>
      </p:sp>
      <p:sp>
        <p:nvSpPr>
          <p:cNvPr id="219" name="Google Shape;219;p7"/>
          <p:cNvSpPr/>
          <p:nvPr/>
        </p:nvSpPr>
        <p:spPr>
          <a:xfrm>
            <a:off x="10311884"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Mensaje mostrado</a:t>
            </a:r>
            <a:endParaRPr b="0" i="0" sz="1550" u="none" cap="none" strike="noStrike"/>
          </a:p>
        </p:txBody>
      </p:sp>
      <p:sp>
        <p:nvSpPr>
          <p:cNvPr id="220" name="Google Shape;220;p7"/>
          <p:cNvSpPr/>
          <p:nvPr/>
        </p:nvSpPr>
        <p:spPr>
          <a:xfrm>
            <a:off x="12173426" y="5464493"/>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p:nvPr/>
        </p:nvSpPr>
        <p:spPr>
          <a:xfrm>
            <a:off x="564833" y="388263"/>
            <a:ext cx="3750945" cy="441246"/>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FA95AF"/>
              </a:buClr>
              <a:buSzPts val="2750"/>
              <a:buFont typeface="Anton"/>
              <a:buNone/>
            </a:pPr>
            <a:r>
              <a:rPr b="0" i="0" lang="en-US" sz="2750" u="none" cap="none" strike="noStrike">
                <a:solidFill>
                  <a:srgbClr val="FA95AF"/>
                </a:solidFill>
                <a:latin typeface="Anton"/>
                <a:ea typeface="Anton"/>
                <a:cs typeface="Anton"/>
                <a:sym typeface="Anton"/>
              </a:rPr>
              <a:t>Prototipo elaborado inicio </a:t>
            </a:r>
            <a:endParaRPr b="0" i="0" sz="2750" u="none" cap="none" strike="noStrike"/>
          </a:p>
        </p:txBody>
      </p:sp>
      <p:sp>
        <p:nvSpPr>
          <p:cNvPr id="227" name="Google Shape;227;p8"/>
          <p:cNvSpPr/>
          <p:nvPr/>
        </p:nvSpPr>
        <p:spPr>
          <a:xfrm>
            <a:off x="564833" y="1111925"/>
            <a:ext cx="13500735" cy="2258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pic>
        <p:nvPicPr>
          <p:cNvPr descr="preencoded.png" id="228" name="Google Shape;228;p8"/>
          <p:cNvPicPr preferRelativeResize="0"/>
          <p:nvPr/>
        </p:nvPicPr>
        <p:blipFill rotWithShape="1">
          <a:blip r:embed="rId3">
            <a:alphaModFix/>
          </a:blip>
          <a:srcRect b="0" l="0" r="0" t="0"/>
          <a:stretch/>
        </p:blipFill>
        <p:spPr>
          <a:xfrm>
            <a:off x="564833" y="912416"/>
            <a:ext cx="12675276" cy="6928960"/>
          </a:xfrm>
          <a:prstGeom prst="rect">
            <a:avLst/>
          </a:prstGeom>
          <a:noFill/>
          <a:ln>
            <a:noFill/>
          </a:ln>
        </p:spPr>
      </p:pic>
      <p:sp>
        <p:nvSpPr>
          <p:cNvPr id="229" name="Google Shape;229;p8"/>
          <p:cNvSpPr/>
          <p:nvPr/>
        </p:nvSpPr>
        <p:spPr>
          <a:xfrm>
            <a:off x="564833" y="8584406"/>
            <a:ext cx="13500735" cy="2258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p:nvPr/>
        </p:nvSpPr>
        <p:spPr>
          <a:xfrm>
            <a:off x="739735" y="508516"/>
            <a:ext cx="4623554" cy="577810"/>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FA95AF"/>
              </a:buClr>
              <a:buSzPts val="3600"/>
              <a:buFont typeface="Anton"/>
              <a:buNone/>
            </a:pPr>
            <a:r>
              <a:rPr b="0" i="0" lang="en-US" sz="3600" u="none" cap="none" strike="noStrike">
                <a:solidFill>
                  <a:srgbClr val="FA95AF"/>
                </a:solidFill>
                <a:latin typeface="Anton"/>
                <a:ea typeface="Anton"/>
                <a:cs typeface="Anton"/>
                <a:sym typeface="Anton"/>
              </a:rPr>
              <a:t>Login / registrarse</a:t>
            </a:r>
            <a:endParaRPr b="0" i="0" sz="3600" u="none" cap="none" strike="noStrike"/>
          </a:p>
        </p:txBody>
      </p:sp>
      <p:pic>
        <p:nvPicPr>
          <p:cNvPr descr="preencoded.png" id="236" name="Google Shape;236;p9"/>
          <p:cNvPicPr preferRelativeResize="0"/>
          <p:nvPr/>
        </p:nvPicPr>
        <p:blipFill rotWithShape="1">
          <a:blip r:embed="rId3">
            <a:alphaModFix/>
          </a:blip>
          <a:srcRect b="0" l="0" r="0" t="0"/>
          <a:stretch/>
        </p:blipFill>
        <p:spPr>
          <a:xfrm>
            <a:off x="739735" y="1456134"/>
            <a:ext cx="13150929" cy="6231493"/>
          </a:xfrm>
          <a:prstGeom prst="rect">
            <a:avLst/>
          </a:prstGeom>
          <a:noFill/>
          <a:ln>
            <a:noFill/>
          </a:ln>
        </p:spPr>
      </p:pic>
      <p:sp>
        <p:nvSpPr>
          <p:cNvPr id="237" name="Google Shape;237;p9"/>
          <p:cNvSpPr/>
          <p:nvPr/>
        </p:nvSpPr>
        <p:spPr>
          <a:xfrm>
            <a:off x="739735" y="7895630"/>
            <a:ext cx="13150929" cy="295751"/>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SzPts val="1450"/>
              <a:buFont typeface="Arial"/>
              <a:buNone/>
            </a:pPr>
            <a:r>
              <a:t/>
            </a:r>
            <a:endParaRPr b="0" i="0" sz="14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2025-06-21T18:21:41Z</dcterms:created>
</cp:coreProperties>
</file>